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0"/>
  </p:notesMasterIdLst>
  <p:handoutMasterIdLst>
    <p:handoutMasterId r:id="rId51"/>
  </p:handoutMasterIdLst>
  <p:sldIdLst>
    <p:sldId id="603" r:id="rId8"/>
    <p:sldId id="2340" r:id="rId9"/>
    <p:sldId id="739" r:id="rId10"/>
    <p:sldId id="2685" r:id="rId11"/>
    <p:sldId id="2633" r:id="rId12"/>
    <p:sldId id="2667" r:id="rId13"/>
    <p:sldId id="2641" r:id="rId14"/>
    <p:sldId id="2634" r:id="rId15"/>
    <p:sldId id="2642" r:id="rId16"/>
    <p:sldId id="2643" r:id="rId17"/>
    <p:sldId id="2644" r:id="rId18"/>
    <p:sldId id="2635" r:id="rId19"/>
    <p:sldId id="2646" r:id="rId20"/>
    <p:sldId id="2690" r:id="rId21"/>
    <p:sldId id="2636" r:id="rId22"/>
    <p:sldId id="2688" r:id="rId23"/>
    <p:sldId id="2647" r:id="rId24"/>
    <p:sldId id="2691" r:id="rId25"/>
    <p:sldId id="2648" r:id="rId26"/>
    <p:sldId id="2649" r:id="rId27"/>
    <p:sldId id="2650" r:id="rId28"/>
    <p:sldId id="2651" r:id="rId29"/>
    <p:sldId id="2652" r:id="rId30"/>
    <p:sldId id="2692" r:id="rId31"/>
    <p:sldId id="2637" r:id="rId32"/>
    <p:sldId id="2653" r:id="rId33"/>
    <p:sldId id="2654" r:id="rId34"/>
    <p:sldId id="2638" r:id="rId35"/>
    <p:sldId id="2668" r:id="rId36"/>
    <p:sldId id="2656" r:id="rId37"/>
    <p:sldId id="2657" r:id="rId38"/>
    <p:sldId id="2658" r:id="rId39"/>
    <p:sldId id="2659" r:id="rId40"/>
    <p:sldId id="2666" r:id="rId41"/>
    <p:sldId id="2689" r:id="rId42"/>
    <p:sldId id="2660" r:id="rId43"/>
    <p:sldId id="2661" r:id="rId44"/>
    <p:sldId id="2640" r:id="rId45"/>
    <p:sldId id="2662" r:id="rId46"/>
    <p:sldId id="2687" r:id="rId47"/>
    <p:sldId id="2686" r:id="rId48"/>
    <p:sldId id="582" r:id="rId4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0001"/>
    <a:srgbClr val="D9D9DC"/>
    <a:srgbClr val="07BFC1"/>
    <a:srgbClr val="1D1D1A"/>
    <a:srgbClr val="221815"/>
    <a:srgbClr val="91A2BF"/>
    <a:srgbClr val="66BA36"/>
    <a:srgbClr val="595757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9675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emf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emf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emf"/><Relationship Id="rId5" Type="http://schemas.openxmlformats.org/officeDocument/2006/relationships/image" Target="../media/image58.emf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emf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emf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7.emf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emf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0314" y="2107219"/>
            <a:ext cx="10403883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张量并行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Tensor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9C857AF-746D-AE40-9352-1021D246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077BD46-66AB-584D-A5CA-CD1A4BCD242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对输入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token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sequence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执行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并行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539750" lvl="2" indent="-269875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Wingdings" pitchFamily="2" charset="2"/>
              <a:buChar char="Ø"/>
            </a:pPr>
            <a:r>
              <a:rPr lang="en-US" altLang="zh-CN" sz="12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tp_size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：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</a:p>
          <a:p>
            <a:pPr marL="539750" lvl="2" indent="-269875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Wingdings" pitchFamily="2" charset="2"/>
              <a:buChar char="Ø"/>
            </a:pPr>
            <a:r>
              <a:rPr lang="en-US" altLang="zh-CN" sz="12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vocal_size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：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50000</a:t>
            </a:r>
          </a:p>
          <a:p>
            <a:pPr marL="539750" lvl="2" indent="-269875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Wingdings" pitchFamily="2" charset="2"/>
              <a:buChar char="Ø"/>
            </a:pPr>
            <a:r>
              <a:rPr lang="en-US" altLang="zh-CN" sz="12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embeddiing_dim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：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1024</a:t>
            </a:r>
          </a:p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实现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50000+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Tokens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dict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，每个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token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映射到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1024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向量的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endParaRPr lang="zh-CN" altLang="en-US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E9AF4A-4286-A142-B0E1-D84BF277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255" y="1290859"/>
            <a:ext cx="3042000" cy="1544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156240-8A0D-F744-9A18-3B6E7C4E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255" y="1473968"/>
            <a:ext cx="3042000" cy="234033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63BAD2-C297-B442-9277-46C635735E0E}"/>
              </a:ext>
            </a:extLst>
          </p:cNvPr>
          <p:cNvSpPr/>
          <p:nvPr/>
        </p:nvSpPr>
        <p:spPr>
          <a:xfrm>
            <a:off x="2824572" y="2644134"/>
            <a:ext cx="3057683" cy="108448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199F03-A402-CF4D-A204-9EDC246D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989" y="2945099"/>
            <a:ext cx="5185176" cy="34567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2E6ABD-D95E-904A-A046-E3A6F8803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51" y="558414"/>
            <a:ext cx="1826370" cy="58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9A764E-4E76-7347-9615-B3DD7866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D887786-9A7D-CE46-83FB-90196E6F818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并行前向执行计算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D432F9-9605-CD4A-9C9D-34B1482C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3969509"/>
            <a:ext cx="3045600" cy="1820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3E6CD7-0F5C-3741-9CB4-72C6FDF0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304589"/>
            <a:ext cx="3042000" cy="1544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12C42E-92D3-BA40-83B1-29FEE6724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487698"/>
            <a:ext cx="3045600" cy="234310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8FF88ED-4AC8-154F-960C-4241ACDCD5F8}"/>
              </a:ext>
            </a:extLst>
          </p:cNvPr>
          <p:cNvSpPr/>
          <p:nvPr/>
        </p:nvSpPr>
        <p:spPr>
          <a:xfrm>
            <a:off x="2808889" y="2657864"/>
            <a:ext cx="3057683" cy="108448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2A2E73-05A7-A04F-B0D3-E636A3396C9D}"/>
              </a:ext>
            </a:extLst>
          </p:cNvPr>
          <p:cNvSpPr/>
          <p:nvPr/>
        </p:nvSpPr>
        <p:spPr>
          <a:xfrm>
            <a:off x="2824572" y="4299700"/>
            <a:ext cx="3057683" cy="499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41CEE2-80D4-A14F-A2BC-B8ADF97B9C59}"/>
              </a:ext>
            </a:extLst>
          </p:cNvPr>
          <p:cNvSpPr/>
          <p:nvPr/>
        </p:nvSpPr>
        <p:spPr>
          <a:xfrm>
            <a:off x="2816730" y="5029619"/>
            <a:ext cx="3057683" cy="16200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内容占位符 6">
            <a:extLst>
              <a:ext uri="{FF2B5EF4-FFF2-40B4-BE49-F238E27FC236}">
                <a16:creationId xmlns:a16="http://schemas.microsoft.com/office/drawing/2014/main" id="{ED3EF76F-3E1A-9242-8E22-7182A0511C92}"/>
              </a:ext>
            </a:extLst>
          </p:cNvPr>
          <p:cNvSpPr txBox="1">
            <a:spLocks/>
          </p:cNvSpPr>
          <p:nvPr/>
        </p:nvSpPr>
        <p:spPr>
          <a:xfrm>
            <a:off x="6488525" y="5104403"/>
            <a:ext cx="2360534" cy="13716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/>
              <a:t>NPU0</a:t>
            </a:r>
            <a:r>
              <a:rPr lang="zh-CN" altLang="en-US" sz="1400" dirty="0"/>
              <a:t> 和 </a:t>
            </a:r>
            <a:r>
              <a:rPr lang="en-US" altLang="zh-CN" sz="1400" dirty="0"/>
              <a:t>NPU1</a:t>
            </a:r>
            <a:r>
              <a:rPr lang="zh-CN" altLang="en-US" sz="1400" dirty="0"/>
              <a:t> 对</a:t>
            </a:r>
            <a:r>
              <a:rPr lang="en-US" altLang="zh-CN" sz="1400" dirty="0" err="1"/>
              <a:t>output_parallel</a:t>
            </a:r>
            <a:r>
              <a:rPr lang="zh-CN" altLang="en-US" sz="1400" dirty="0"/>
              <a:t> 执行 </a:t>
            </a:r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reduce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zh-CN" altLang="en-US" sz="1400" dirty="0"/>
              <a:t>生成完整的</a:t>
            </a:r>
            <a:r>
              <a:rPr lang="en-US" altLang="zh-CN" sz="1400" dirty="0"/>
              <a:t>input</a:t>
            </a:r>
            <a:r>
              <a:rPr lang="zh-CN" altLang="en-US" sz="1400" dirty="0"/>
              <a:t> </a:t>
            </a:r>
            <a:r>
              <a:rPr lang="en-US" altLang="zh-CN" sz="1400" dirty="0"/>
              <a:t>embedding</a:t>
            </a:r>
            <a:r>
              <a:rPr lang="zh-CN" altLang="en-US" sz="1400" dirty="0"/>
              <a:t> </a:t>
            </a:r>
            <a:r>
              <a:rPr lang="en-US" altLang="zh-CN" sz="1400" dirty="0"/>
              <a:t>shape[s,</a:t>
            </a:r>
            <a:r>
              <a:rPr lang="zh-CN" altLang="en-US" sz="1400" dirty="0"/>
              <a:t> </a:t>
            </a:r>
            <a:r>
              <a:rPr lang="en-US" altLang="zh-CN" sz="1400" dirty="0"/>
              <a:t>b,</a:t>
            </a:r>
            <a:r>
              <a:rPr lang="zh-CN" altLang="en-US" sz="1400" dirty="0"/>
              <a:t> </a:t>
            </a:r>
            <a:r>
              <a:rPr lang="en-US" altLang="zh-CN" sz="1400" dirty="0"/>
              <a:t>h]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82369A-F3FC-A144-90CF-AFFC9E002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026" y="1815742"/>
            <a:ext cx="4978871" cy="31276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F2F744-BDF0-F949-9F47-BE38F2E43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372" y="5003635"/>
            <a:ext cx="2019300" cy="1371600"/>
          </a:xfrm>
          <a:prstGeom prst="rect">
            <a:avLst/>
          </a:prstGeom>
        </p:spPr>
      </p:pic>
      <p:sp>
        <p:nvSpPr>
          <p:cNvPr id="19" name="环形箭头 18">
            <a:extLst>
              <a:ext uri="{FF2B5EF4-FFF2-40B4-BE49-F238E27FC236}">
                <a16:creationId xmlns:a16="http://schemas.microsoft.com/office/drawing/2014/main" id="{81020DB1-A769-7B4B-BD8F-D53A5ACAD990}"/>
              </a:ext>
            </a:extLst>
          </p:cNvPr>
          <p:cNvSpPr/>
          <p:nvPr/>
        </p:nvSpPr>
        <p:spPr>
          <a:xfrm rot="14931199" flipH="1">
            <a:off x="8951572" y="4879091"/>
            <a:ext cx="864117" cy="991713"/>
          </a:xfrm>
          <a:prstGeom prst="circularArrow">
            <a:avLst>
              <a:gd name="adj1" fmla="val 10256"/>
              <a:gd name="adj2" fmla="val 1142319"/>
              <a:gd name="adj3" fmla="val 20639359"/>
              <a:gd name="adj4" fmla="val 13348743"/>
              <a:gd name="adj5" fmla="val 12574"/>
            </a:avLst>
          </a:pr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F63E05-6B9C-3E48-8BA7-A6FE2DC0556A}"/>
              </a:ext>
            </a:extLst>
          </p:cNvPr>
          <p:cNvSpPr/>
          <p:nvPr/>
        </p:nvSpPr>
        <p:spPr>
          <a:xfrm>
            <a:off x="8728766" y="4894486"/>
            <a:ext cx="742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rgbClr val="010001"/>
                </a:solidFill>
                <a:latin typeface="Gill Sans MT" panose="020B0502020104020203" pitchFamily="34" charset="0"/>
              </a:rPr>
              <a:t>all</a:t>
            </a:r>
            <a:r>
              <a:rPr lang="zh-CN" altLang="en-US" sz="1200" i="1" dirty="0">
                <a:solidFill>
                  <a:srgbClr val="010001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200" i="1" dirty="0">
                <a:solidFill>
                  <a:srgbClr val="010001"/>
                </a:solidFill>
                <a:latin typeface="Gill Sans MT" panose="020B0502020104020203" pitchFamily="34" charset="0"/>
              </a:rPr>
              <a:t>reduce</a:t>
            </a:r>
            <a:endParaRPr lang="zh-CN" altLang="en-US" sz="1200" i="1" dirty="0">
              <a:solidFill>
                <a:srgbClr val="01000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1E916D2-0733-654A-9EF8-035B72FA2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251" y="583374"/>
            <a:ext cx="1826370" cy="58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8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en-US" altLang="zh-CN" dirty="0"/>
              <a:t>LayerNorm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80534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DFF2975-2C03-234D-8FF9-1971FC62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71" y="2090752"/>
            <a:ext cx="5217348" cy="4311131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800D5516-99D2-F94D-A759-80E74E6B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LayerNorm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869AED1-CD53-7648-877B-632248C4F74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GPTModel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实例化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TransformerBlock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，输入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shape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设置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Layer-Norm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的位置属于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post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or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pre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53126C-A6EF-AB46-B247-5EAC5817F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98" y="1360170"/>
            <a:ext cx="3081600" cy="29719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C9B1DE5-5645-E147-9E32-DB28802C71C4}"/>
              </a:ext>
            </a:extLst>
          </p:cNvPr>
          <p:cNvSpPr/>
          <p:nvPr/>
        </p:nvSpPr>
        <p:spPr>
          <a:xfrm>
            <a:off x="2839014" y="3515358"/>
            <a:ext cx="3057683" cy="68453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F50279-87FB-D840-8439-34DB83D91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997" y="4479292"/>
            <a:ext cx="3081600" cy="18202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25C67D-6034-3047-A16E-BFCCAC6E11D0}"/>
              </a:ext>
            </a:extLst>
          </p:cNvPr>
          <p:cNvSpPr/>
          <p:nvPr/>
        </p:nvSpPr>
        <p:spPr>
          <a:xfrm>
            <a:off x="2830113" y="5886061"/>
            <a:ext cx="3057683" cy="17250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5A3525-C3B6-F445-BD30-EACBBC4FE875}"/>
              </a:ext>
            </a:extLst>
          </p:cNvPr>
          <p:cNvSpPr/>
          <p:nvPr/>
        </p:nvSpPr>
        <p:spPr>
          <a:xfrm>
            <a:off x="6569429" y="3910231"/>
            <a:ext cx="5023644" cy="9460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AA7681-4058-EB4C-8BC1-9980BA0C0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17" y="644837"/>
            <a:ext cx="1830099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00D5516-99D2-F94D-A759-80E74E6B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LayerNorm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869AED1-CD53-7648-877B-632248C4F74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Layer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Norm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在没有开启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SP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的时候不需要并行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实际调用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TE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Nrom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算子进行加速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6874D7-C9AC-EA43-B674-2713698D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48" y="1347620"/>
            <a:ext cx="3081600" cy="1666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6C8DC3-FA78-D743-8A87-A90E134F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948" y="3157123"/>
            <a:ext cx="3081600" cy="301972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25C67D-6034-3047-A16E-BFCCAC6E11D0}"/>
              </a:ext>
            </a:extLst>
          </p:cNvPr>
          <p:cNvSpPr/>
          <p:nvPr/>
        </p:nvSpPr>
        <p:spPr>
          <a:xfrm>
            <a:off x="2814906" y="1901767"/>
            <a:ext cx="3057683" cy="17250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603780-72D9-554B-9A62-6296143DA58B}"/>
              </a:ext>
            </a:extLst>
          </p:cNvPr>
          <p:cNvSpPr/>
          <p:nvPr/>
        </p:nvSpPr>
        <p:spPr>
          <a:xfrm>
            <a:off x="2802948" y="4081997"/>
            <a:ext cx="3057683" cy="5793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A6A447-35D3-394E-B180-7785F8326E9F}"/>
              </a:ext>
            </a:extLst>
          </p:cNvPr>
          <p:cNvSpPr/>
          <p:nvPr/>
        </p:nvSpPr>
        <p:spPr>
          <a:xfrm>
            <a:off x="2813011" y="5167546"/>
            <a:ext cx="3057683" cy="5793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9321C7C-260C-1146-91A0-3E0290FDB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281" r="3572" b="19659"/>
          <a:stretch/>
        </p:blipFill>
        <p:spPr>
          <a:xfrm>
            <a:off x="6617577" y="2152142"/>
            <a:ext cx="4825907" cy="41474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B75E70-A336-2944-9957-8BA5ADE38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28" y="558414"/>
            <a:ext cx="1830099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8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04</a:t>
            </a:r>
          </a:p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122111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410273-9355-BB4F-B843-BE4A7E56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5A99C-9ECD-D04F-A5D0-43980D04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96" y="1906422"/>
            <a:ext cx="7337149" cy="41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7E804E9-A315-A64F-B85A-F257A3D0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C344D53-5319-1543-B5C6-07F924F843F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142643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Attention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并行主要依赖模型参数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通过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get_gpt_layers_local_spec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注册模型结构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SelfAttetnionSubmodules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类实现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SelfAttention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34F3CA-48C2-9040-897C-8D45C5DE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38" y="1198770"/>
            <a:ext cx="3081600" cy="1208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3370E3-E5BA-5046-B82A-F24B1416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38" y="1317711"/>
            <a:ext cx="3081600" cy="25925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E5DEB8-C446-5A42-981B-4A1A78EA3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738" y="5261951"/>
            <a:ext cx="3081600" cy="11877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2CDE47-AC39-FC4D-9FF8-764B4E789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738" y="3999990"/>
            <a:ext cx="3081600" cy="11753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D9D5D4-4D6F-5F46-932B-C364E6E2C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962" y="2111772"/>
            <a:ext cx="5217348" cy="431113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3522F5C-FB54-FE40-B302-39D5903EEF4C}"/>
              </a:ext>
            </a:extLst>
          </p:cNvPr>
          <p:cNvSpPr/>
          <p:nvPr/>
        </p:nvSpPr>
        <p:spPr>
          <a:xfrm>
            <a:off x="6659617" y="4183046"/>
            <a:ext cx="5023644" cy="9460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7128E33-4589-C343-BBAF-E65AF206E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07" y="652272"/>
            <a:ext cx="1830099" cy="590465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112F5BE-9298-AC42-AA56-D2101446693A}"/>
              </a:ext>
            </a:extLst>
          </p:cNvPr>
          <p:cNvSpPr/>
          <p:nvPr/>
        </p:nvSpPr>
        <p:spPr>
          <a:xfrm>
            <a:off x="2833778" y="1902371"/>
            <a:ext cx="2999462" cy="184982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D66A232-15B9-2C4E-B93B-6E4DD626452E}"/>
              </a:ext>
            </a:extLst>
          </p:cNvPr>
          <p:cNvSpPr/>
          <p:nvPr/>
        </p:nvSpPr>
        <p:spPr>
          <a:xfrm>
            <a:off x="2824572" y="4656083"/>
            <a:ext cx="2999462" cy="17920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9B9A8D8-8104-A14E-A0EA-D1BB47AE4F17}"/>
              </a:ext>
            </a:extLst>
          </p:cNvPr>
          <p:cNvSpPr/>
          <p:nvPr/>
        </p:nvSpPr>
        <p:spPr>
          <a:xfrm>
            <a:off x="2832807" y="5879920"/>
            <a:ext cx="2999462" cy="17920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9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7E804E9-A315-A64F-B85A-F257A3D0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LayerNorm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C344D53-5319-1543-B5C6-07F924F843F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ColumnParallelLinear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输入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  <a:sym typeface="Wingdings" pitchFamily="2" charset="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3h]</a:t>
            </a: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将输出分割为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Q/K/V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个矩阵后执行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Self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Attetion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0A8C5D-A990-6645-93BE-AB7D6FB3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14" y="558414"/>
            <a:ext cx="1830099" cy="59046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A34F3CA-48C2-9040-897C-8D45C5DE5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52" y="1226724"/>
            <a:ext cx="3081600" cy="1208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3370E3-E5BA-5046-B82A-F24B14169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52" y="1338496"/>
            <a:ext cx="3081600" cy="25925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E5DEB8-C446-5A42-981B-4A1A78EA3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552" y="5261714"/>
            <a:ext cx="3081600" cy="11877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2CDE47-AC39-FC4D-9FF8-764B4E789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552" y="3999756"/>
            <a:ext cx="3081600" cy="117532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625C918-8DE6-714A-B8BB-F955DE67F24C}"/>
              </a:ext>
            </a:extLst>
          </p:cNvPr>
          <p:cNvSpPr/>
          <p:nvPr/>
        </p:nvSpPr>
        <p:spPr>
          <a:xfrm>
            <a:off x="2844621" y="2634756"/>
            <a:ext cx="2999462" cy="67339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0D0B55-18A3-A54C-81FC-6C6E5019AAE7}"/>
              </a:ext>
            </a:extLst>
          </p:cNvPr>
          <p:cNvSpPr/>
          <p:nvPr/>
        </p:nvSpPr>
        <p:spPr>
          <a:xfrm>
            <a:off x="2824572" y="4656083"/>
            <a:ext cx="2999462" cy="17920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06E987-D661-E847-83F7-180578DA256C}"/>
              </a:ext>
            </a:extLst>
          </p:cNvPr>
          <p:cNvSpPr/>
          <p:nvPr/>
        </p:nvSpPr>
        <p:spPr>
          <a:xfrm>
            <a:off x="2832807" y="5879920"/>
            <a:ext cx="2999462" cy="17920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FF49BA7-0EC3-7B43-BE65-5CCA22CBDACE}"/>
              </a:ext>
            </a:extLst>
          </p:cNvPr>
          <p:cNvGrpSpPr/>
          <p:nvPr/>
        </p:nvGrpSpPr>
        <p:grpSpPr>
          <a:xfrm>
            <a:off x="6686988" y="2715826"/>
            <a:ext cx="4830701" cy="3583760"/>
            <a:chOff x="6847840" y="2336801"/>
            <a:chExt cx="4830701" cy="35837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D4CB892-5109-EF40-8FB2-72B3FADC6A38}"/>
                </a:ext>
              </a:extLst>
            </p:cNvPr>
            <p:cNvSpPr/>
            <p:nvPr/>
          </p:nvSpPr>
          <p:spPr>
            <a:xfrm>
              <a:off x="6847840" y="2336801"/>
              <a:ext cx="4830701" cy="3583760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44AA186-AC60-854A-BBF4-C4A50AA21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6819" y="2496131"/>
              <a:ext cx="2025372" cy="327113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2B7D898-C085-C04C-9BBB-0622D30538F0}"/>
                </a:ext>
              </a:extLst>
            </p:cNvPr>
            <p:cNvSpPr/>
            <p:nvPr/>
          </p:nvSpPr>
          <p:spPr>
            <a:xfrm>
              <a:off x="8881157" y="5513096"/>
              <a:ext cx="25422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每个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NPU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上一样的输入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X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[s,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b,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h]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04A8259-8CBA-544D-8C94-67BA0A92B153}"/>
                </a:ext>
              </a:extLst>
            </p:cNvPr>
            <p:cNvSpPr/>
            <p:nvPr/>
          </p:nvSpPr>
          <p:spPr>
            <a:xfrm>
              <a:off x="9523932" y="4918602"/>
              <a:ext cx="1792949" cy="512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f=identity(X)</a:t>
              </a:r>
            </a:p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个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NPU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上一样的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X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D67E9B4-A4D9-8A44-8FCB-989FC9ACE346}"/>
                </a:ext>
              </a:extLst>
            </p:cNvPr>
            <p:cNvSpPr/>
            <p:nvPr/>
          </p:nvSpPr>
          <p:spPr>
            <a:xfrm>
              <a:off x="9523931" y="4015175"/>
              <a:ext cx="1792949" cy="512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个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NPU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上权重</a:t>
              </a:r>
              <a:endPara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endParaRPr>
            </a:p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A1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和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A2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按列切分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[h,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3h/2]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B82B06C-E929-1542-BF9B-860A248B2F50}"/>
                </a:ext>
              </a:extLst>
            </p:cNvPr>
            <p:cNvSpPr/>
            <p:nvPr/>
          </p:nvSpPr>
          <p:spPr>
            <a:xfrm>
              <a:off x="9488776" y="3306981"/>
              <a:ext cx="1792949" cy="512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个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NPU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的输出</a:t>
              </a:r>
              <a:endPara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endParaRPr>
            </a:p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Y1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和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Y2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[s,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b,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3h/2]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B3F961C-51A2-D049-9D29-4949BE92684E}"/>
                </a:ext>
              </a:extLst>
            </p:cNvPr>
            <p:cNvSpPr/>
            <p:nvPr/>
          </p:nvSpPr>
          <p:spPr>
            <a:xfrm>
              <a:off x="9488776" y="2896301"/>
              <a:ext cx="17929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g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=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all-gather(Y1,Y2)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65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D519557-128E-3F48-863A-292AF914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B4EFCB3-AF5F-3047-B76C-C6F1F49D4DA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每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将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ColumnParallelLinear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输出分割为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Q/K/V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个矩阵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对该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上所有的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Head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合并执行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Q/K/V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Attention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计算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将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Attention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按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Head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切分（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16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Head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切分到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ColumnParallelLinear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输出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3h/2]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作为输入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336A08-7B3A-434E-B28B-1B6F447C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94" y="558414"/>
            <a:ext cx="1837341" cy="5928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71E598-3310-F548-9B10-4428CB39D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402212"/>
            <a:ext cx="3081600" cy="13011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8E2B9-D32F-DB49-BCD0-4CD07BD54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887" y="2814040"/>
            <a:ext cx="3056970" cy="7754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E4F65C5-D53B-7C40-8FC1-6F5D4EE7B4B1}"/>
              </a:ext>
            </a:extLst>
          </p:cNvPr>
          <p:cNvSpPr/>
          <p:nvPr/>
        </p:nvSpPr>
        <p:spPr>
          <a:xfrm>
            <a:off x="2836887" y="1703852"/>
            <a:ext cx="2999462" cy="73454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DED05A-3842-8348-B307-3AA7D445D972}"/>
              </a:ext>
            </a:extLst>
          </p:cNvPr>
          <p:cNvSpPr/>
          <p:nvPr/>
        </p:nvSpPr>
        <p:spPr>
          <a:xfrm flipV="1">
            <a:off x="2865641" y="3017278"/>
            <a:ext cx="2999462" cy="50975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B5345C-99EA-8B4A-961C-9F7CA54CA7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33"/>
          <a:stretch/>
        </p:blipFill>
        <p:spPr>
          <a:xfrm>
            <a:off x="6665421" y="5367980"/>
            <a:ext cx="5003777" cy="10339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006841-56E3-EC4B-AC34-477E6D877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435" y="2478784"/>
            <a:ext cx="2205129" cy="28100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C45A39-590B-E74D-AA35-1E9B22EEC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9876" y="2478784"/>
            <a:ext cx="2214886" cy="28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7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5F157E-55E2-4744-97AD-585EFB0C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60D9C43-CF44-F249-8F8E-21171A142C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利用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DotProuctAttention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中所有的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合并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Q&amp;K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映射为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计算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K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得到每个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Scores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映射为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CC966-98F6-1547-839A-E12EF9AA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8" y="464987"/>
            <a:ext cx="1837341" cy="59280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A5E975A-2C44-3141-94DF-C5FD39CF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374096"/>
            <a:ext cx="3081600" cy="1240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5C37AF-9C23-1D48-803F-58B586C6C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583089"/>
            <a:ext cx="3081600" cy="27773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0A26E05-BEB3-344F-9314-1B851D27C93A}"/>
              </a:ext>
            </a:extLst>
          </p:cNvPr>
          <p:cNvSpPr/>
          <p:nvPr/>
        </p:nvSpPr>
        <p:spPr>
          <a:xfrm>
            <a:off x="2865641" y="2555191"/>
            <a:ext cx="2999462" cy="142823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BE3BD3C-8D94-9745-B677-099BA12815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33"/>
          <a:stretch/>
        </p:blipFill>
        <p:spPr>
          <a:xfrm>
            <a:off x="6707463" y="5310603"/>
            <a:ext cx="5003777" cy="10339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6E15B7-60A5-0543-A4C6-408C25F1F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244" y="2470047"/>
            <a:ext cx="2205129" cy="28100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320392-E0C9-D24C-A993-E6EF2FEE2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9685" y="2470047"/>
            <a:ext cx="2214886" cy="28100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94FED3-1026-1E45-8273-D9170FFB6261}"/>
              </a:ext>
            </a:extLst>
          </p:cNvPr>
          <p:cNvSpPr/>
          <p:nvPr/>
        </p:nvSpPr>
        <p:spPr>
          <a:xfrm>
            <a:off x="7526116" y="3875085"/>
            <a:ext cx="5886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[</a:t>
            </a:r>
            <a:r>
              <a:rPr lang="en-US" altLang="zh-CN" sz="1000" i="1" kern="0" dirty="0" err="1">
                <a:solidFill>
                  <a:srgbClr val="010001"/>
                </a:solidFill>
                <a:ea typeface="微软雅黑" pitchFamily="34" charset="-122"/>
              </a:rPr>
              <a:t>sq</a:t>
            </a:r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,</a:t>
            </a:r>
            <a:r>
              <a:rPr lang="zh-CN" altLang="en-US" sz="1000" i="1" kern="0" dirty="0">
                <a:solidFill>
                  <a:srgbClr val="010001"/>
                </a:solidFill>
                <a:ea typeface="微软雅黑" pitchFamily="34" charset="-122"/>
              </a:rPr>
              <a:t> </a:t>
            </a:r>
            <a:r>
              <a:rPr lang="en-US" altLang="zh-CN" sz="1000" i="1" kern="0" dirty="0" err="1">
                <a:solidFill>
                  <a:srgbClr val="010001"/>
                </a:solidFill>
                <a:ea typeface="微软雅黑" pitchFamily="34" charset="-122"/>
              </a:rPr>
              <a:t>sk</a:t>
            </a:r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]</a:t>
            </a:r>
            <a:endParaRPr lang="zh-CN" altLang="en-US" sz="1000" i="1" dirty="0">
              <a:solidFill>
                <a:srgbClr val="01000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F2ADA5-EE81-1A4D-9DAD-71667354302C}"/>
              </a:ext>
            </a:extLst>
          </p:cNvPr>
          <p:cNvSpPr/>
          <p:nvPr/>
        </p:nvSpPr>
        <p:spPr>
          <a:xfrm>
            <a:off x="10103571" y="3885245"/>
            <a:ext cx="5886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[</a:t>
            </a:r>
            <a:r>
              <a:rPr lang="en-US" altLang="zh-CN" sz="1000" i="1" kern="0" dirty="0" err="1">
                <a:solidFill>
                  <a:srgbClr val="010001"/>
                </a:solidFill>
                <a:ea typeface="微软雅黑" pitchFamily="34" charset="-122"/>
              </a:rPr>
              <a:t>sq</a:t>
            </a:r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,</a:t>
            </a:r>
            <a:r>
              <a:rPr lang="zh-CN" altLang="en-US" sz="1000" i="1" kern="0" dirty="0">
                <a:solidFill>
                  <a:srgbClr val="010001"/>
                </a:solidFill>
                <a:ea typeface="微软雅黑" pitchFamily="34" charset="-122"/>
              </a:rPr>
              <a:t> </a:t>
            </a:r>
            <a:r>
              <a:rPr lang="en-US" altLang="zh-CN" sz="1000" i="1" kern="0" dirty="0" err="1">
                <a:solidFill>
                  <a:srgbClr val="010001"/>
                </a:solidFill>
                <a:ea typeface="微软雅黑" pitchFamily="34" charset="-122"/>
              </a:rPr>
              <a:t>sk</a:t>
            </a:r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]</a:t>
            </a:r>
            <a:endParaRPr lang="zh-CN" altLang="en-US" sz="1000" i="1" dirty="0">
              <a:solidFill>
                <a:srgbClr val="010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4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7D9CD4F-BBBF-4E4E-91CF-161A5191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FE027F-48B4-DE4A-BDB6-E6469D083E8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Score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scale_mask_softmax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dropout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得到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attention_probs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V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映射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[n,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后跟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attention_probs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执行计算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attention_probs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V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139B89-D4C9-3945-896D-5E467463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30" y="558414"/>
            <a:ext cx="1837341" cy="5928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84F7EE-2E12-824C-B416-CFC7F1F8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57" y="1482789"/>
            <a:ext cx="3081600" cy="2483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7883C9-291C-FE42-814B-BA00254C4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257" y="1257300"/>
            <a:ext cx="3081600" cy="12537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BD8792-DABD-F34E-921E-24D8F9FFE97F}"/>
              </a:ext>
            </a:extLst>
          </p:cNvPr>
          <p:cNvSpPr/>
          <p:nvPr/>
        </p:nvSpPr>
        <p:spPr>
          <a:xfrm>
            <a:off x="2849885" y="2538403"/>
            <a:ext cx="2999462" cy="98256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F5BAD4-933B-3343-B9FA-81A3731BA4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33"/>
          <a:stretch/>
        </p:blipFill>
        <p:spPr>
          <a:xfrm>
            <a:off x="6707463" y="5310603"/>
            <a:ext cx="5003777" cy="10339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DAFECA-C49D-334A-819F-71D19B8BC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244" y="2470047"/>
            <a:ext cx="2205129" cy="28100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4D1062-A734-594F-A7C4-F742B7221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9685" y="2470047"/>
            <a:ext cx="2214886" cy="281007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332B267-BEFF-8248-BF2A-C7AE133EC8B7}"/>
              </a:ext>
            </a:extLst>
          </p:cNvPr>
          <p:cNvSpPr/>
          <p:nvPr/>
        </p:nvSpPr>
        <p:spPr>
          <a:xfrm>
            <a:off x="7526116" y="3875085"/>
            <a:ext cx="5886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[</a:t>
            </a:r>
            <a:r>
              <a:rPr lang="en-US" altLang="zh-CN" sz="1000" i="1" kern="0" dirty="0" err="1">
                <a:solidFill>
                  <a:srgbClr val="010001"/>
                </a:solidFill>
                <a:ea typeface="微软雅黑" pitchFamily="34" charset="-122"/>
              </a:rPr>
              <a:t>sq</a:t>
            </a:r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,</a:t>
            </a:r>
            <a:r>
              <a:rPr lang="zh-CN" altLang="en-US" sz="1000" i="1" kern="0" dirty="0">
                <a:solidFill>
                  <a:srgbClr val="010001"/>
                </a:solidFill>
                <a:ea typeface="微软雅黑" pitchFamily="34" charset="-122"/>
              </a:rPr>
              <a:t> </a:t>
            </a:r>
            <a:r>
              <a:rPr lang="en-US" altLang="zh-CN" sz="1000" i="1" kern="0" dirty="0" err="1">
                <a:solidFill>
                  <a:srgbClr val="010001"/>
                </a:solidFill>
                <a:ea typeface="微软雅黑" pitchFamily="34" charset="-122"/>
              </a:rPr>
              <a:t>sk</a:t>
            </a:r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]</a:t>
            </a:r>
            <a:endParaRPr lang="zh-CN" altLang="en-US" sz="1000" i="1" dirty="0">
              <a:solidFill>
                <a:srgbClr val="01000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B834C97-4C43-6649-97DC-1A2ECC69EC92}"/>
              </a:ext>
            </a:extLst>
          </p:cNvPr>
          <p:cNvSpPr/>
          <p:nvPr/>
        </p:nvSpPr>
        <p:spPr>
          <a:xfrm>
            <a:off x="10103571" y="3885245"/>
            <a:ext cx="5886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[</a:t>
            </a:r>
            <a:r>
              <a:rPr lang="en-US" altLang="zh-CN" sz="1000" i="1" kern="0" dirty="0" err="1">
                <a:solidFill>
                  <a:srgbClr val="010001"/>
                </a:solidFill>
                <a:ea typeface="微软雅黑" pitchFamily="34" charset="-122"/>
              </a:rPr>
              <a:t>sq</a:t>
            </a:r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,</a:t>
            </a:r>
            <a:r>
              <a:rPr lang="zh-CN" altLang="en-US" sz="1000" i="1" kern="0" dirty="0">
                <a:solidFill>
                  <a:srgbClr val="010001"/>
                </a:solidFill>
                <a:ea typeface="微软雅黑" pitchFamily="34" charset="-122"/>
              </a:rPr>
              <a:t> </a:t>
            </a:r>
            <a:r>
              <a:rPr lang="en-US" altLang="zh-CN" sz="1000" i="1" kern="0" dirty="0" err="1">
                <a:solidFill>
                  <a:srgbClr val="010001"/>
                </a:solidFill>
                <a:ea typeface="微软雅黑" pitchFamily="34" charset="-122"/>
              </a:rPr>
              <a:t>sk</a:t>
            </a:r>
            <a:r>
              <a:rPr lang="en-US" altLang="zh-CN" sz="1000" i="1" kern="0" dirty="0">
                <a:solidFill>
                  <a:srgbClr val="010001"/>
                </a:solidFill>
                <a:ea typeface="微软雅黑" pitchFamily="34" charset="-122"/>
              </a:rPr>
              <a:t>]</a:t>
            </a:r>
            <a:endParaRPr lang="zh-CN" altLang="en-US" sz="1000" i="1" dirty="0">
              <a:solidFill>
                <a:srgbClr val="010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8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93E1CD1-5A0F-9347-BC63-74BD7023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EA8798-DBB0-2248-A6B0-970A000C992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计算出每个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attention_probs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*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V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，然后变换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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hn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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最终得到每个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Core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Attetion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结果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hp]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03FDD5-F203-DB4A-8EC5-D9ED6137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44" y="583396"/>
            <a:ext cx="1837341" cy="59280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002EB73-806A-7C40-88EB-51F0DA7F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826" y="1502361"/>
            <a:ext cx="3081600" cy="26384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6F2524-E4F6-C04B-8CF1-E94A2EE13482}"/>
              </a:ext>
            </a:extLst>
          </p:cNvPr>
          <p:cNvSpPr/>
          <p:nvPr/>
        </p:nvSpPr>
        <p:spPr>
          <a:xfrm>
            <a:off x="2839375" y="1891862"/>
            <a:ext cx="2999462" cy="199696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437F87-07BE-AE45-98D0-0A95AF1E86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33"/>
          <a:stretch/>
        </p:blipFill>
        <p:spPr>
          <a:xfrm>
            <a:off x="6578771" y="5280270"/>
            <a:ext cx="5003777" cy="10339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F20BAD-26D0-3E47-BB60-683AA9A26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084" y="2221701"/>
            <a:ext cx="2215395" cy="30584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D47C6F-314D-7B43-88BE-E2CFA6657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001" y="2221701"/>
            <a:ext cx="2225198" cy="30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8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B24ABBA-6B5E-CC47-859E-9AB35EFE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Attention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并行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5FF3B90-6AAF-1848-A6B1-4B161A9ED41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Self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Attetion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中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RowParallelLinear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Input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hp]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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Output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h]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C646E9-1AAA-6E4D-8F84-F27872F5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74" y="558414"/>
            <a:ext cx="1837341" cy="59280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2F15491-2AAD-2847-A3F1-5C685883A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85" y="1358901"/>
            <a:ext cx="3081600" cy="141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6E7605-E52E-AD44-BD48-11A96F9A6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285" y="1525342"/>
            <a:ext cx="3081600" cy="28111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9661A3D-4B9E-434E-8B26-F35EF501E82E}"/>
              </a:ext>
            </a:extLst>
          </p:cNvPr>
          <p:cNvSpPr/>
          <p:nvPr/>
        </p:nvSpPr>
        <p:spPr>
          <a:xfrm>
            <a:off x="2891892" y="3271344"/>
            <a:ext cx="2999462" cy="189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7624EF9-CA8B-874F-B7C3-61A56E8E6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006" y="4753298"/>
            <a:ext cx="5003777" cy="15673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837A12-7499-A74D-999C-D2A2028BC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488" y="2185297"/>
            <a:ext cx="2481739" cy="251315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6A486CE-B3F9-E643-9DBC-390D5EA55510}"/>
              </a:ext>
            </a:extLst>
          </p:cNvPr>
          <p:cNvSpPr/>
          <p:nvPr/>
        </p:nvSpPr>
        <p:spPr>
          <a:xfrm>
            <a:off x="6563655" y="2104703"/>
            <a:ext cx="5051128" cy="264859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995582-CFCE-A549-B8FB-4CE128B4992F}"/>
              </a:ext>
            </a:extLst>
          </p:cNvPr>
          <p:cNvSpPr/>
          <p:nvPr/>
        </p:nvSpPr>
        <p:spPr>
          <a:xfrm>
            <a:off x="9254119" y="2288870"/>
            <a:ext cx="2312153" cy="51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=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all-reduce(Y1,Y2)=Y1+Y2</a:t>
            </a:r>
          </a:p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output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Shape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56E779-572A-8F41-9DEB-1093DF2CBF98}"/>
              </a:ext>
            </a:extLst>
          </p:cNvPr>
          <p:cNvSpPr/>
          <p:nvPr/>
        </p:nvSpPr>
        <p:spPr>
          <a:xfrm>
            <a:off x="9018665" y="3016573"/>
            <a:ext cx="25511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的输出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Y1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和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016331A-2B16-6B48-BD87-8FB6E942D481}"/>
              </a:ext>
            </a:extLst>
          </p:cNvPr>
          <p:cNvSpPr/>
          <p:nvPr/>
        </p:nvSpPr>
        <p:spPr>
          <a:xfrm>
            <a:off x="9124194" y="3463942"/>
            <a:ext cx="2481739" cy="51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权重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按行切分</a:t>
            </a:r>
            <a:endParaRPr lang="en-US" altLang="zh-CN" sz="12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A1&amp;A2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Shape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[h/2,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C322C0C-8984-9F49-9511-EA4DF90973F6}"/>
              </a:ext>
            </a:extLst>
          </p:cNvPr>
          <p:cNvSpPr/>
          <p:nvPr/>
        </p:nvSpPr>
        <p:spPr>
          <a:xfrm>
            <a:off x="9053349" y="4134020"/>
            <a:ext cx="2481739" cy="51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f=split(X),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输入按列切分</a:t>
            </a:r>
            <a:endParaRPr lang="en-US" altLang="zh-CN" sz="12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X1&amp;X2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Shape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hp],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hp=h/2</a:t>
            </a:r>
          </a:p>
        </p:txBody>
      </p:sp>
    </p:spTree>
    <p:extLst>
      <p:ext uri="{BB962C8B-B14F-4D97-AF65-F5344CB8AC3E}">
        <p14:creationId xmlns:p14="http://schemas.microsoft.com/office/powerpoint/2010/main" val="132553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BB3B7-166F-B84C-A3DC-CCF4913F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并行：行切分与列切分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350C60-387B-A644-8EEB-495615580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ColumnParallelLinear </a:t>
            </a:r>
            <a:r>
              <a:rPr lang="zh-CN" altLang="en-US" dirty="0"/>
              <a:t>实现了 </a:t>
            </a:r>
            <a:r>
              <a:rPr lang="en-US" altLang="zh-CN" dirty="0">
                <a:cs typeface="Futura Medium" panose="020B0602020204020303" pitchFamily="34" charset="-79"/>
              </a:rPr>
              <a:t>Attention</a:t>
            </a:r>
            <a:r>
              <a:rPr lang="en-US" altLang="zh-CN" dirty="0"/>
              <a:t> </a:t>
            </a:r>
            <a:r>
              <a:rPr lang="zh-CN" altLang="en-US" dirty="0"/>
              <a:t>的前半部分或者考虑了这个线性层独立使用的情况；</a:t>
            </a:r>
          </a:p>
          <a:p>
            <a:r>
              <a:rPr lang="en-US" altLang="zh-CN" dirty="0"/>
              <a:t>RowParallelLinear </a:t>
            </a:r>
            <a:r>
              <a:rPr lang="zh-CN" altLang="en-US" dirty="0"/>
              <a:t>实现了 </a:t>
            </a:r>
            <a:r>
              <a:rPr lang="en-US" altLang="zh-CN" dirty="0">
                <a:cs typeface="Futura Medium" panose="020B0602020204020303" pitchFamily="34" charset="-79"/>
              </a:rPr>
              <a:t>Attention</a:t>
            </a:r>
            <a:r>
              <a:rPr lang="en-US" altLang="zh-CN" dirty="0"/>
              <a:t> </a:t>
            </a:r>
            <a:r>
              <a:rPr lang="zh-CN" altLang="en-US" dirty="0"/>
              <a:t>的后半部分或者考虑了这个线性层独立使用的情况；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E3C496-6E18-6E43-B382-2BF3CB61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9" y="2716642"/>
            <a:ext cx="6707204" cy="37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8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结构</a:t>
            </a:r>
          </a:p>
        </p:txBody>
      </p:sp>
    </p:spTree>
    <p:extLst>
      <p:ext uri="{BB962C8B-B14F-4D97-AF65-F5344CB8AC3E}">
        <p14:creationId xmlns:p14="http://schemas.microsoft.com/office/powerpoint/2010/main" val="30682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0665692-2BEF-964D-8791-17F967B06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D20E6-4C16-4E46-A7D2-67C3329C8A1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Self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作为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Dropout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输入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Dropout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作为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的整体输出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实际代码使用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bias_dropout_add_fused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融合算子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562EA0-415E-5B44-9E05-07284DCE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41" y="558414"/>
            <a:ext cx="1830098" cy="59046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0F49488-86F5-3744-83D6-5EBB7225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067" y="4252281"/>
            <a:ext cx="3081600" cy="12963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D6D0BD-6118-AE46-9603-7DF82933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70" y="1323426"/>
            <a:ext cx="3081600" cy="28111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37FABB6-7708-B34A-A727-5F164EEF5FCB}"/>
              </a:ext>
            </a:extLst>
          </p:cNvPr>
          <p:cNvSpPr/>
          <p:nvPr/>
        </p:nvSpPr>
        <p:spPr>
          <a:xfrm>
            <a:off x="2859139" y="3376447"/>
            <a:ext cx="2999462" cy="189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AB6FA7-4410-5244-A80E-7D3CAA8E4BCD}"/>
              </a:ext>
            </a:extLst>
          </p:cNvPr>
          <p:cNvSpPr/>
          <p:nvPr/>
        </p:nvSpPr>
        <p:spPr>
          <a:xfrm>
            <a:off x="2834771" y="5334878"/>
            <a:ext cx="2999462" cy="189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500B19-1150-D24B-A393-4A51853F7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595" y="2961621"/>
            <a:ext cx="5429575" cy="319259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7C46173-0011-D14E-B236-0222FD9EBD42}"/>
              </a:ext>
            </a:extLst>
          </p:cNvPr>
          <p:cNvSpPr/>
          <p:nvPr/>
        </p:nvSpPr>
        <p:spPr>
          <a:xfrm>
            <a:off x="6527344" y="2961621"/>
            <a:ext cx="5043572" cy="60401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8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6E9A63A-49BC-AE4B-9C3B-087441C2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AE4139-E7A5-9748-ABDE-02CCFEB37E1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执行残差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residual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连接作为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Layer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Norm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的输入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0EE405-B653-D34A-8BEE-D0AD4CC2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4" y="629353"/>
            <a:ext cx="1808853" cy="58361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2FCBCD-6EA5-D04E-8F42-1AB7340B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93" y="1365250"/>
            <a:ext cx="3081600" cy="1306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F627EC-B553-A94E-AD54-C6357C18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93" y="1564945"/>
            <a:ext cx="3081600" cy="273132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3C2CD81-5B31-3B40-9CB5-087D63BEDA69}"/>
              </a:ext>
            </a:extLst>
          </p:cNvPr>
          <p:cNvSpPr/>
          <p:nvPr/>
        </p:nvSpPr>
        <p:spPr>
          <a:xfrm>
            <a:off x="2850591" y="3252951"/>
            <a:ext cx="2999462" cy="93016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D959BA-1BE1-C840-90FD-0904199F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807" y="2405723"/>
            <a:ext cx="5125705" cy="38544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216AC6-309F-0540-8ECF-4423F5B24BB0}"/>
              </a:ext>
            </a:extLst>
          </p:cNvPr>
          <p:cNvSpPr/>
          <p:nvPr/>
        </p:nvSpPr>
        <p:spPr>
          <a:xfrm>
            <a:off x="6517807" y="2518076"/>
            <a:ext cx="5043572" cy="7874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618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06</a:t>
            </a:r>
          </a:p>
          <a:p>
            <a:r>
              <a:rPr lang="en-US" altLang="zh-CN" dirty="0"/>
              <a:t>MLP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247811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5B788A-E55C-8545-99EA-64B3A972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F0C345-0EFC-ED42-A714-D2A893F2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31" y="1965004"/>
            <a:ext cx="7175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3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242D3066-FE26-7045-89B3-0A513916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6DAC5BD-C562-AE4C-9124-3A32F06DEF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通过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MLPSubmodules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类注册到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get_gpt_layer_ammo_spec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()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构建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并行计算的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PrarallelMLP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，其中一个行并行一个列并行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1A5D51-6C12-C243-9723-EF79F5A9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5" y="558414"/>
            <a:ext cx="1859084" cy="59981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C52CCD-42A9-3442-95E4-4D1FCC83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86" y="1246641"/>
            <a:ext cx="3081600" cy="17286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C8285E-80E1-E149-8D3F-AFA2247D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186" y="3074296"/>
            <a:ext cx="3081600" cy="169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5D6795-DCEE-DB42-85DF-47DA442C9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186" y="3343082"/>
            <a:ext cx="3081600" cy="25990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393D0EB-DDA6-5748-BDDF-72413D22F142}"/>
              </a:ext>
            </a:extLst>
          </p:cNvPr>
          <p:cNvSpPr/>
          <p:nvPr/>
        </p:nvSpPr>
        <p:spPr>
          <a:xfrm>
            <a:off x="3036255" y="1793011"/>
            <a:ext cx="2999462" cy="4141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91D7A0-9358-0F43-A349-FA24C0816EA9}"/>
              </a:ext>
            </a:extLst>
          </p:cNvPr>
          <p:cNvSpPr/>
          <p:nvPr/>
        </p:nvSpPr>
        <p:spPr>
          <a:xfrm>
            <a:off x="3077324" y="5336414"/>
            <a:ext cx="2999462" cy="16049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8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9A7FAD3-23F6-8349-99C1-B7BCC60D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9C4EB58-2836-E944-B18B-98249D76658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构建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GPU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并行计算的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MLP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sym typeface="Wingdings" pitchFamily="2" charset="2"/>
              </a:rPr>
              <a:t> ColumnParallelLinear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sym typeface="Wingdings" pitchFamily="2" charset="2"/>
              </a:rPr>
              <a:t>：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构建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MLP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 输入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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4h]</a:t>
            </a:r>
            <a:endParaRPr lang="en-US" altLang="zh-CN" sz="1200" dirty="0">
              <a:sym typeface="Wingdings" pitchFamily="2" charset="2"/>
            </a:endParaRPr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BF8656-69AE-4E4E-9F6A-87F7FF36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4" y="674028"/>
            <a:ext cx="1804148" cy="58209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CEE68B-CB67-5948-975D-0110F4FD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49" y="1257300"/>
            <a:ext cx="3081600" cy="24156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10682D-FDB4-044F-B563-F75B0D860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854" y="3885557"/>
            <a:ext cx="3081600" cy="196301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011A1F8-D751-1541-A096-92BC47F908CE}"/>
              </a:ext>
            </a:extLst>
          </p:cNvPr>
          <p:cNvSpPr/>
          <p:nvPr/>
        </p:nvSpPr>
        <p:spPr>
          <a:xfrm>
            <a:off x="2840462" y="3407980"/>
            <a:ext cx="2999462" cy="20708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863B3D-4347-7141-BF32-BEEDE0054687}"/>
              </a:ext>
            </a:extLst>
          </p:cNvPr>
          <p:cNvSpPr/>
          <p:nvPr/>
        </p:nvSpPr>
        <p:spPr>
          <a:xfrm>
            <a:off x="2825679" y="3896067"/>
            <a:ext cx="2999462" cy="157982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259F4FB-1E33-E546-8844-EFB32A43FAFF}"/>
              </a:ext>
            </a:extLst>
          </p:cNvPr>
          <p:cNvGrpSpPr/>
          <p:nvPr/>
        </p:nvGrpSpPr>
        <p:grpSpPr>
          <a:xfrm>
            <a:off x="6665309" y="2653714"/>
            <a:ext cx="4830701" cy="3583760"/>
            <a:chOff x="6847840" y="2336801"/>
            <a:chExt cx="4830701" cy="35837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7E39B23-0D5A-DB49-8EAD-AD98EE34C54A}"/>
                </a:ext>
              </a:extLst>
            </p:cNvPr>
            <p:cNvSpPr/>
            <p:nvPr/>
          </p:nvSpPr>
          <p:spPr>
            <a:xfrm>
              <a:off x="6847840" y="2336801"/>
              <a:ext cx="4830701" cy="3583760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A58BB59-62B0-6741-BECC-D3E38037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6819" y="2496131"/>
              <a:ext cx="2025372" cy="3271137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8667FFE-4EF9-434B-B814-024EA9365A6C}"/>
                </a:ext>
              </a:extLst>
            </p:cNvPr>
            <p:cNvSpPr/>
            <p:nvPr/>
          </p:nvSpPr>
          <p:spPr>
            <a:xfrm>
              <a:off x="8881157" y="5513096"/>
              <a:ext cx="25422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每个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NPU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上一样的输入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X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[s,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b,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h]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F0DD91E-0D72-F847-A60C-48A8C32C66E7}"/>
                </a:ext>
              </a:extLst>
            </p:cNvPr>
            <p:cNvSpPr/>
            <p:nvPr/>
          </p:nvSpPr>
          <p:spPr>
            <a:xfrm>
              <a:off x="9523932" y="4918602"/>
              <a:ext cx="1792949" cy="512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f=identity(X)</a:t>
              </a:r>
            </a:p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个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NPU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上一样的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X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0113E55-7B5A-2840-9124-1205D2924BE7}"/>
                </a:ext>
              </a:extLst>
            </p:cNvPr>
            <p:cNvSpPr/>
            <p:nvPr/>
          </p:nvSpPr>
          <p:spPr>
            <a:xfrm>
              <a:off x="9523931" y="4015175"/>
              <a:ext cx="1792949" cy="512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个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NPU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上权重</a:t>
              </a:r>
              <a:endPara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endParaRPr>
            </a:p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A1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和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A2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按列切分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[h,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4h/2]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B04084E-DB61-6C4D-A5B5-68090B2B6125}"/>
                </a:ext>
              </a:extLst>
            </p:cNvPr>
            <p:cNvSpPr/>
            <p:nvPr/>
          </p:nvSpPr>
          <p:spPr>
            <a:xfrm>
              <a:off x="9488776" y="3306981"/>
              <a:ext cx="1792949" cy="512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个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NPU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的输出</a:t>
              </a:r>
              <a:endPara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endParaRPr>
            </a:p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Y1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和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Y2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[s,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b,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4h/2]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3DF0AA8-0707-3A43-B4AB-5E84BCDC2FC9}"/>
                </a:ext>
              </a:extLst>
            </p:cNvPr>
            <p:cNvSpPr/>
            <p:nvPr/>
          </p:nvSpPr>
          <p:spPr>
            <a:xfrm>
              <a:off x="9488776" y="2896301"/>
              <a:ext cx="17929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9106" indent="-239106" algn="ctr" defTabSz="1218804" fontAlgn="base" latinLnBrk="1">
                <a:spcBef>
                  <a:spcPts val="0"/>
                </a:spcBef>
                <a:spcAft>
                  <a:spcPts val="400"/>
                </a:spcAft>
                <a:buClr>
                  <a:srgbClr val="92D050"/>
                </a:buClr>
              </a:pP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g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=</a:t>
              </a:r>
              <a:r>
                <a:rPr lang="zh-CN" altLang="en-US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 </a:t>
              </a:r>
              <a:r>
                <a:rPr lang="en-US" altLang="zh-CN" sz="1200" kern="0" dirty="0">
                  <a:solidFill>
                    <a:srgbClr val="374154"/>
                  </a:solidFill>
                  <a:latin typeface="Gill Sans MT" panose="020B0502020104020203" pitchFamily="34" charset="0"/>
                  <a:ea typeface="微软雅黑" pitchFamily="34" charset="-122"/>
                </a:rPr>
                <a:t>all-gather(Y1,Y2)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BA5417D-72CD-9B45-A063-7DE80B43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46A188-A1D2-F44B-9FEE-4F3AF49DFA5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NPU</a:t>
            </a:r>
            <a:r>
              <a:rPr lang="zh-CN" altLang="en-US" dirty="0"/>
              <a:t> 对各自的输入 </a:t>
            </a:r>
            <a:r>
              <a:rPr lang="en-US" altLang="zh-CN" dirty="0"/>
              <a:t>[s,</a:t>
            </a:r>
            <a:r>
              <a:rPr lang="zh-CN" altLang="en-US" dirty="0"/>
              <a:t> </a:t>
            </a:r>
            <a:r>
              <a:rPr lang="en-US" altLang="zh-CN" dirty="0"/>
              <a:t>b,</a:t>
            </a:r>
            <a:r>
              <a:rPr lang="zh-CN" altLang="en-US" dirty="0"/>
              <a:t> </a:t>
            </a:r>
            <a:r>
              <a:rPr lang="en-US" altLang="zh-CN" dirty="0"/>
              <a:t>2h]</a:t>
            </a:r>
            <a:r>
              <a:rPr lang="zh-CN" altLang="en-US" dirty="0"/>
              <a:t> 执行计算，输出 </a:t>
            </a:r>
            <a:r>
              <a:rPr lang="en-US" altLang="zh-CN" dirty="0"/>
              <a:t>[s,</a:t>
            </a:r>
            <a:r>
              <a:rPr lang="zh-CN" altLang="en-US" dirty="0"/>
              <a:t> </a:t>
            </a:r>
            <a:r>
              <a:rPr lang="en-US" altLang="zh-CN" dirty="0"/>
              <a:t>b,</a:t>
            </a:r>
            <a:r>
              <a:rPr lang="zh-CN" altLang="en-US" dirty="0"/>
              <a:t> </a:t>
            </a:r>
            <a:r>
              <a:rPr lang="en-US" altLang="zh-CN" dirty="0"/>
              <a:t>2h]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D8E7D3-964E-A34D-9429-9ED9E252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56" y="631303"/>
            <a:ext cx="1809636" cy="58386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E6C7-9630-4C4B-9E2A-5898080F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308858"/>
            <a:ext cx="3081600" cy="2241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BC78B6-7470-2647-9C42-2CAA7EA8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852" y="4833309"/>
            <a:ext cx="4973615" cy="153478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0BDD810-1622-734B-83BA-668DED8D5749}"/>
              </a:ext>
            </a:extLst>
          </p:cNvPr>
          <p:cNvSpPr/>
          <p:nvPr/>
        </p:nvSpPr>
        <p:spPr>
          <a:xfrm>
            <a:off x="2865641" y="1489198"/>
            <a:ext cx="2999462" cy="100175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C947E0-450A-714A-8C8D-5E5007C84DC0}"/>
              </a:ext>
            </a:extLst>
          </p:cNvPr>
          <p:cNvSpPr/>
          <p:nvPr/>
        </p:nvSpPr>
        <p:spPr>
          <a:xfrm>
            <a:off x="2865641" y="2879833"/>
            <a:ext cx="2999462" cy="41253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AA61AEA-6222-494E-A621-D76533D1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AA6AAB2-FD31-074C-AA6F-07DCFDD523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</a:t>
            </a:r>
            <a:r>
              <a:rPr lang="en-US" altLang="zh-CN" dirty="0"/>
              <a:t>4h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RowParallelLinear</a:t>
            </a:r>
            <a:r>
              <a:rPr lang="zh-CN" altLang="en-US" dirty="0">
                <a:sym typeface="Wingdings" pitchFamily="2" charset="2"/>
              </a:rPr>
              <a:t> 输入 </a:t>
            </a:r>
            <a:r>
              <a:rPr lang="en-US" altLang="zh-CN" dirty="0">
                <a:sym typeface="Wingdings" pitchFamily="2" charset="2"/>
              </a:rPr>
              <a:t>[</a:t>
            </a:r>
            <a:r>
              <a:rPr lang="en-US" altLang="zh-CN" dirty="0" err="1">
                <a:sym typeface="Wingdings" pitchFamily="2" charset="2"/>
              </a:rPr>
              <a:t>s,b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4h]</a:t>
            </a:r>
            <a:r>
              <a:rPr lang="zh-CN" altLang="en-US" dirty="0">
                <a:sym typeface="Wingdings" pitchFamily="2" charset="2"/>
              </a:rPr>
              <a:t> 输出 </a:t>
            </a:r>
            <a:r>
              <a:rPr lang="en-US" altLang="zh-CN" dirty="0">
                <a:sym typeface="Wingdings" pitchFamily="2" charset="2"/>
              </a:rPr>
              <a:t>[s,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h]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3C4852-E4FC-2147-AD1E-91206831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1" y="704192"/>
            <a:ext cx="1796285" cy="57955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F5359D3-B4BB-3748-B878-3E348FD2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2395279"/>
            <a:ext cx="3081600" cy="6170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54DA41-DE40-1949-A2D8-5D64FC2F5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3154936"/>
            <a:ext cx="3081600" cy="14756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D6E140-CAD0-3A46-AC6C-ED94412CA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1417752"/>
            <a:ext cx="3081600" cy="8348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1492FEC-6485-B347-8D80-28D0F0FA4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852" y="4833309"/>
            <a:ext cx="4973615" cy="153478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AD4B5B2-0B57-8942-B471-6DB378B3E1A6}"/>
              </a:ext>
            </a:extLst>
          </p:cNvPr>
          <p:cNvSpPr/>
          <p:nvPr/>
        </p:nvSpPr>
        <p:spPr>
          <a:xfrm>
            <a:off x="2865641" y="1934494"/>
            <a:ext cx="2999462" cy="13604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F10324-92EE-DB40-931C-30DFE327A346}"/>
              </a:ext>
            </a:extLst>
          </p:cNvPr>
          <p:cNvSpPr/>
          <p:nvPr/>
        </p:nvSpPr>
        <p:spPr>
          <a:xfrm>
            <a:off x="2865641" y="2667589"/>
            <a:ext cx="2999462" cy="13604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C110B4-0F98-1B44-ACE5-C013F6B3A895}"/>
              </a:ext>
            </a:extLst>
          </p:cNvPr>
          <p:cNvSpPr/>
          <p:nvPr/>
        </p:nvSpPr>
        <p:spPr>
          <a:xfrm>
            <a:off x="2865641" y="3185050"/>
            <a:ext cx="2999462" cy="141399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012FAB-E02C-8944-BEEF-65EE97F94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7172" y="2254058"/>
            <a:ext cx="2481739" cy="251315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DE33CE2-AE1A-5848-977D-EC2CE8158FA3}"/>
              </a:ext>
            </a:extLst>
          </p:cNvPr>
          <p:cNvSpPr/>
          <p:nvPr/>
        </p:nvSpPr>
        <p:spPr>
          <a:xfrm>
            <a:off x="6516339" y="2173464"/>
            <a:ext cx="5051128" cy="264859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E9CB14-CEE3-C047-A899-19BDBB1ABABE}"/>
              </a:ext>
            </a:extLst>
          </p:cNvPr>
          <p:cNvSpPr/>
          <p:nvPr/>
        </p:nvSpPr>
        <p:spPr>
          <a:xfrm>
            <a:off x="9206803" y="2357631"/>
            <a:ext cx="2312153" cy="51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=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all-reduce(Y1,Y2)=Y1+Y2</a:t>
            </a:r>
          </a:p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output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Shape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0161DB5-39DE-434F-B915-2100238905D5}"/>
              </a:ext>
            </a:extLst>
          </p:cNvPr>
          <p:cNvSpPr/>
          <p:nvPr/>
        </p:nvSpPr>
        <p:spPr>
          <a:xfrm>
            <a:off x="8971349" y="3085334"/>
            <a:ext cx="25511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的输出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Y1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和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12456F0-C39D-B14C-B484-DBBC7C2B1D19}"/>
              </a:ext>
            </a:extLst>
          </p:cNvPr>
          <p:cNvSpPr/>
          <p:nvPr/>
        </p:nvSpPr>
        <p:spPr>
          <a:xfrm>
            <a:off x="9076878" y="3532703"/>
            <a:ext cx="2481739" cy="51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权重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按行切分</a:t>
            </a:r>
            <a:endParaRPr lang="en-US" altLang="zh-CN" sz="12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A1&amp;A2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Shape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[2h,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47FC490-E6F0-1142-BE1F-F054A3263F88}"/>
              </a:ext>
            </a:extLst>
          </p:cNvPr>
          <p:cNvSpPr/>
          <p:nvPr/>
        </p:nvSpPr>
        <p:spPr>
          <a:xfrm>
            <a:off x="9006033" y="4202781"/>
            <a:ext cx="2481739" cy="51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f=split(X),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输入按列切分</a:t>
            </a:r>
            <a:endParaRPr lang="en-US" altLang="zh-CN" sz="12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algn="ctr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X1&amp;X2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Shape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2h]</a:t>
            </a:r>
          </a:p>
        </p:txBody>
      </p:sp>
    </p:spTree>
    <p:extLst>
      <p:ext uri="{BB962C8B-B14F-4D97-AF65-F5344CB8AC3E}">
        <p14:creationId xmlns:p14="http://schemas.microsoft.com/office/powerpoint/2010/main" val="248281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BB3B7-166F-B84C-A3DC-CCF4913F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并行：行切分与列切分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350C60-387B-A644-8EEB-495615580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ColumnParallelLinear </a:t>
            </a:r>
            <a:r>
              <a:rPr lang="zh-CN" altLang="en-US" dirty="0"/>
              <a:t>实现了 </a:t>
            </a:r>
            <a:r>
              <a:rPr lang="en-US" altLang="zh-CN" dirty="0"/>
              <a:t>MLP </a:t>
            </a:r>
            <a:r>
              <a:rPr lang="zh-CN" altLang="en-US" dirty="0"/>
              <a:t>的前半部分或者考虑了这个线性层独立使用的情况。</a:t>
            </a:r>
          </a:p>
          <a:p>
            <a:r>
              <a:rPr lang="en-US" altLang="zh-CN" dirty="0"/>
              <a:t>RowParallelLinear </a:t>
            </a:r>
            <a:r>
              <a:rPr lang="zh-CN" altLang="en-US" dirty="0"/>
              <a:t>实现了 </a:t>
            </a:r>
            <a:r>
              <a:rPr lang="en-US" altLang="zh-CN" dirty="0"/>
              <a:t>MLP </a:t>
            </a:r>
            <a:r>
              <a:rPr lang="zh-CN" altLang="en-US" dirty="0"/>
              <a:t>的后半部分或者考虑了这个线性层独立使用的情况。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914375-7BA3-0B40-9F1E-C6558693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31" y="2700728"/>
            <a:ext cx="7175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07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结构</a:t>
            </a:r>
          </a:p>
        </p:txBody>
      </p:sp>
    </p:spTree>
    <p:extLst>
      <p:ext uri="{BB962C8B-B14F-4D97-AF65-F5344CB8AC3E}">
        <p14:creationId xmlns:p14="http://schemas.microsoft.com/office/powerpoint/2010/main" val="88670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86501FC-9384-2443-9C7B-6A2DE7A6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A8D21E-2EB1-2B47-8BDC-5944B86030B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/>
              <a:t>MLP</a:t>
            </a:r>
            <a:r>
              <a:rPr lang="zh-CN" altLang="en-US" sz="1400" dirty="0"/>
              <a:t> </a:t>
            </a:r>
            <a:r>
              <a:rPr lang="en-US" altLang="zh-CN" sz="1400" dirty="0"/>
              <a:t>4h</a:t>
            </a:r>
            <a:r>
              <a:rPr lang="en-US" altLang="zh-CN" sz="1400" dirty="0">
                <a:sym typeface="Wingdings" pitchFamily="2" charset="2"/>
              </a:rPr>
              <a:t>h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RowParallelLinear</a:t>
            </a:r>
            <a:r>
              <a:rPr lang="zh-CN" altLang="en-US" sz="1400" dirty="0">
                <a:sym typeface="Wingdings" pitchFamily="2" charset="2"/>
              </a:rPr>
              <a:t> 输出 </a:t>
            </a:r>
            <a:r>
              <a:rPr lang="en-US" altLang="zh-CN" sz="1400" dirty="0">
                <a:sym typeface="Wingdings" pitchFamily="2" charset="2"/>
              </a:rPr>
              <a:t>[s,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b,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h]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>
                <a:sym typeface="Wingdings" pitchFamily="2" charset="2"/>
              </a:rPr>
              <a:t>Dropout</a:t>
            </a:r>
            <a:r>
              <a:rPr lang="zh-CN" altLang="en-US" sz="1400" dirty="0">
                <a:sym typeface="Wingdings" pitchFamily="2" charset="2"/>
              </a:rPr>
              <a:t> 输入输出</a:t>
            </a:r>
            <a:r>
              <a:rPr lang="en-US" altLang="zh-CN" sz="1400" dirty="0">
                <a:sym typeface="Wingdings" pitchFamily="2" charset="2"/>
              </a:rPr>
              <a:t>shape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[s,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b,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h]</a:t>
            </a:r>
            <a:r>
              <a:rPr lang="zh-CN" altLang="en-US" sz="1400" dirty="0">
                <a:sym typeface="Wingdings" pitchFamily="2" charset="2"/>
              </a:rPr>
              <a:t>，得到 </a:t>
            </a:r>
            <a:r>
              <a:rPr lang="en-US" altLang="zh-CN" sz="1400" dirty="0">
                <a:sym typeface="Wingdings" pitchFamily="2" charset="2"/>
              </a:rPr>
              <a:t>MLP</a:t>
            </a:r>
            <a:r>
              <a:rPr lang="zh-CN" altLang="en-US" sz="1400" dirty="0">
                <a:sym typeface="Wingdings" pitchFamily="2" charset="2"/>
              </a:rPr>
              <a:t> 整体输出 </a:t>
            </a:r>
            <a:r>
              <a:rPr lang="en-US" altLang="zh-CN" sz="1400" dirty="0">
                <a:sym typeface="Wingdings" pitchFamily="2" charset="2"/>
              </a:rPr>
              <a:t>[s,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b,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h]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9A4C5E-B09D-1544-8FBD-297CB4D2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1" y="416945"/>
            <a:ext cx="1865950" cy="60203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704B47-F470-4943-9582-24DB4455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8" y="3153103"/>
            <a:ext cx="5227292" cy="30657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89602E-E5BC-4848-B61D-E8DB82F1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85" y="1416161"/>
            <a:ext cx="3081600" cy="14914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C262EB-C6E6-0A4F-A704-E7F87B501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85" y="3176144"/>
            <a:ext cx="3081600" cy="119155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05E4A4-C4BB-B54C-831F-EE564FCA61FE}"/>
              </a:ext>
            </a:extLst>
          </p:cNvPr>
          <p:cNvSpPr/>
          <p:nvPr/>
        </p:nvSpPr>
        <p:spPr>
          <a:xfrm>
            <a:off x="2800385" y="2140854"/>
            <a:ext cx="3057413" cy="19663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398B33-CFA8-534B-891A-CB946620E810}"/>
              </a:ext>
            </a:extLst>
          </p:cNvPr>
          <p:cNvSpPr/>
          <p:nvPr/>
        </p:nvSpPr>
        <p:spPr>
          <a:xfrm>
            <a:off x="2810895" y="3678511"/>
            <a:ext cx="3057413" cy="63072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7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936312-C72B-E447-9176-C465C21B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结构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C3370D-897E-0E49-B3CA-B1E6159D22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/>
              <a:t>Add</a:t>
            </a:r>
            <a:r>
              <a:rPr lang="zh-CN" altLang="en-US" sz="1400" dirty="0"/>
              <a:t> 将残差连接 </a:t>
            </a:r>
            <a:r>
              <a:rPr lang="en-US" altLang="zh-CN" sz="1400" dirty="0"/>
              <a:t>Residual</a:t>
            </a:r>
            <a:r>
              <a:rPr lang="zh-CN" altLang="en-US" sz="1400" dirty="0"/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/>
              <a:t>MLP</a:t>
            </a:r>
            <a:r>
              <a:rPr lang="zh-CN" altLang="en-US" sz="1400" dirty="0"/>
              <a:t> 输出 </a:t>
            </a:r>
            <a:r>
              <a:rPr lang="en-US" altLang="zh-CN" sz="1400" dirty="0"/>
              <a:t>[s,</a:t>
            </a:r>
            <a:r>
              <a:rPr lang="zh-CN" altLang="en-US" sz="1400" dirty="0"/>
              <a:t> </a:t>
            </a:r>
            <a:r>
              <a:rPr lang="en-US" altLang="zh-CN" sz="1400" dirty="0"/>
              <a:t>b,</a:t>
            </a:r>
            <a:r>
              <a:rPr lang="zh-CN" altLang="en-US" sz="1400" dirty="0"/>
              <a:t> </a:t>
            </a:r>
            <a:r>
              <a:rPr lang="en-US" altLang="zh-CN" sz="1400" dirty="0"/>
              <a:t>h]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zh-CN" altLang="en-US" sz="1400" dirty="0"/>
              <a:t>最终得到完整 </a:t>
            </a:r>
            <a:r>
              <a:rPr lang="en-US" altLang="zh-CN" sz="1400" dirty="0"/>
              <a:t>Transformer</a:t>
            </a:r>
            <a:r>
              <a:rPr lang="zh-CN" altLang="en-US" sz="1400" dirty="0"/>
              <a:t> </a:t>
            </a:r>
            <a:r>
              <a:rPr lang="en-US" altLang="zh-CN" sz="1400" dirty="0"/>
              <a:t>Layer</a:t>
            </a:r>
            <a:r>
              <a:rPr lang="zh-CN" altLang="en-US" sz="1400" dirty="0"/>
              <a:t> 输出 </a:t>
            </a:r>
            <a:r>
              <a:rPr lang="en-US" altLang="zh-CN" sz="1400" dirty="0"/>
              <a:t>[s,</a:t>
            </a:r>
            <a:r>
              <a:rPr lang="zh-CN" altLang="en-US" sz="1400" dirty="0"/>
              <a:t> </a:t>
            </a:r>
            <a:r>
              <a:rPr lang="en-US" altLang="zh-CN" sz="1400" dirty="0"/>
              <a:t>b,</a:t>
            </a:r>
            <a:r>
              <a:rPr lang="zh-CN" altLang="en-US" sz="1400" dirty="0"/>
              <a:t> </a:t>
            </a:r>
            <a:r>
              <a:rPr lang="en-US" altLang="zh-CN" sz="1400" dirty="0"/>
              <a:t>h]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zh-CN" altLang="en-US" sz="1400" dirty="0"/>
              <a:t>对于 </a:t>
            </a:r>
            <a:r>
              <a:rPr lang="en-US" altLang="zh-CN" sz="1400" dirty="0"/>
              <a:t>L</a:t>
            </a:r>
            <a:r>
              <a:rPr lang="zh-CN" altLang="en-US" sz="1400" dirty="0"/>
              <a:t> 层 </a:t>
            </a:r>
            <a:r>
              <a:rPr lang="en-US" altLang="zh-CN" sz="1400" dirty="0"/>
              <a:t>Transformer</a:t>
            </a:r>
            <a:r>
              <a:rPr lang="zh-CN" altLang="en-US" sz="1400" dirty="0"/>
              <a:t> </a:t>
            </a:r>
            <a:r>
              <a:rPr lang="en-US" altLang="zh-CN" sz="1400" dirty="0"/>
              <a:t>Layer</a:t>
            </a:r>
            <a:r>
              <a:rPr lang="zh-CN" altLang="en-US" sz="1400" dirty="0"/>
              <a:t> 重复 </a:t>
            </a:r>
            <a:r>
              <a:rPr lang="en-US" altLang="zh-CN" sz="1400" dirty="0"/>
              <a:t>l</a:t>
            </a:r>
            <a:r>
              <a:rPr lang="zh-CN" altLang="en-US" sz="1400" dirty="0"/>
              <a:t> 次</a:t>
            </a: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zh-CN" altLang="en-US" sz="1400" dirty="0"/>
              <a:t>通信量：正反向各 </a:t>
            </a:r>
            <a:r>
              <a:rPr lang="en-US" altLang="zh-CN" sz="1400" dirty="0"/>
              <a:t>2</a:t>
            </a:r>
            <a:r>
              <a:rPr lang="zh-CN" altLang="en-US" sz="1400" dirty="0"/>
              <a:t> 次 </a:t>
            </a:r>
            <a:r>
              <a:rPr lang="en-US" altLang="zh-CN" sz="1400" dirty="0"/>
              <a:t>all-reduce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157C04-226D-6448-A0A3-CF3CF592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7" y="667394"/>
            <a:ext cx="1823255" cy="58825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615610-D6B6-9643-9692-581CED4E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81" y="2681716"/>
            <a:ext cx="5248239" cy="3697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96CFB1-0402-8F4F-A10A-4E18C906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676" y="1379300"/>
            <a:ext cx="3178854" cy="173143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A7421D2-800D-1D41-B4FA-8262F6ABF5E6}"/>
              </a:ext>
            </a:extLst>
          </p:cNvPr>
          <p:cNvSpPr/>
          <p:nvPr/>
        </p:nvSpPr>
        <p:spPr>
          <a:xfrm>
            <a:off x="2691580" y="2012317"/>
            <a:ext cx="3276124" cy="1847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96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08</a:t>
            </a:r>
          </a:p>
          <a:p>
            <a:r>
              <a:rPr lang="en-US" altLang="zh-CN" dirty="0"/>
              <a:t>Transformer</a:t>
            </a:r>
            <a:r>
              <a:rPr lang="zh-CN" altLang="en-US" dirty="0"/>
              <a:t> 总览</a:t>
            </a:r>
          </a:p>
        </p:txBody>
      </p:sp>
    </p:spTree>
    <p:extLst>
      <p:ext uri="{BB962C8B-B14F-4D97-AF65-F5344CB8AC3E}">
        <p14:creationId xmlns:p14="http://schemas.microsoft.com/office/powerpoint/2010/main" val="296069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679E855-5AD9-6546-9FBB-411A94A3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张量并行通信占用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56A0BBC-EA02-C048-9C13-FC1E5ACE29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04676"/>
                <a:ext cx="10963473" cy="4994910"/>
              </a:xfrm>
            </p:spPr>
            <p:txBody>
              <a:bodyPr/>
              <a:lstStyle/>
              <a:p>
                <a:r>
                  <a:rPr kumimoji="1" lang="en-US" altLang="zh-CN" dirty="0"/>
                  <a:t>introduces two additional communication operations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56A0BBC-EA02-C048-9C13-FC1E5ACE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04676"/>
                <a:ext cx="10963473" cy="499491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5B0FF12-01D0-BE42-BFA3-7F932F820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65014" y="-326307"/>
            <a:ext cx="2066734" cy="66681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C70593-45E6-1646-A233-BD2C975FA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89"/>
          <a:stretch/>
        </p:blipFill>
        <p:spPr>
          <a:xfrm>
            <a:off x="2465801" y="4295517"/>
            <a:ext cx="7265159" cy="22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2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F5349-0340-904E-A8AC-1B252E21E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305311"/>
            <a:ext cx="9278024" cy="4994275"/>
          </a:xfr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679E855-5AD9-6546-9FBB-411A94A3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张量并行激活显存占用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56A0BBC-EA02-C048-9C13-FC1E5ACE29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04677"/>
                <a:ext cx="10963473" cy="9763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Activations</m:t>
                      </m:r>
                      <m: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memory</m:t>
                      </m:r>
                      <m: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per</m:t>
                      </m:r>
                      <m: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layer</m:t>
                      </m:r>
                      <m: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zh-CN" i="1" dirty="0" err="1">
                          <a:latin typeface="Cambria Math" panose="02040503050406030204" pitchFamily="18" charset="0"/>
                        </a:rPr>
                        <m:t>𝑠𝑏h</m:t>
                      </m:r>
                      <m:d>
                        <m:d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34+5</m:t>
                          </m:r>
                          <m:f>
                            <m:f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</m:num>
                            <m:den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56A0BBC-EA02-C048-9C13-FC1E5ACE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04677"/>
                <a:ext cx="10963473" cy="976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5B0FF12-01D0-BE42-BFA3-7F932F820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72004" y="1713509"/>
            <a:ext cx="2066734" cy="6668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0">
                <a:extLst>
                  <a:ext uri="{FF2B5EF4-FFF2-40B4-BE49-F238E27FC236}">
                    <a16:creationId xmlns:a16="http://schemas.microsoft.com/office/drawing/2014/main" id="{FC2D37B3-FAC5-8F43-AE31-1936A1E7F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55" y="2783497"/>
                <a:ext cx="10963473" cy="976300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mtClean="0">
                          <a:latin typeface="Cambria Math" panose="02040503050406030204" pitchFamily="18" charset="0"/>
                        </a:rPr>
                        <m:t>Activations</m:t>
                      </m:r>
                      <m:r>
                        <a:rPr kumimoji="1"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mtClean="0">
                          <a:latin typeface="Cambria Math" panose="02040503050406030204" pitchFamily="18" charset="0"/>
                        </a:rPr>
                        <m:t>memory</m:t>
                      </m:r>
                      <m:r>
                        <a:rPr kumimoji="1"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mtClean="0">
                          <a:latin typeface="Cambria Math" panose="02040503050406030204" pitchFamily="18" charset="0"/>
                        </a:rPr>
                        <m:t>per</m:t>
                      </m:r>
                      <m:r>
                        <a:rPr kumimoji="1"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mtClean="0">
                          <a:latin typeface="Cambria Math" panose="02040503050406030204" pitchFamily="18" charset="0"/>
                        </a:rPr>
                        <m:t>layer</m:t>
                      </m:r>
                      <m:r>
                        <a:rPr kumimoji="1"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zh-CN" i="1" err="1">
                          <a:latin typeface="Cambria Math" panose="02040503050406030204" pitchFamily="18" charset="0"/>
                        </a:rPr>
                        <m:t>𝑠𝑏h</m:t>
                      </m:r>
                      <m:d>
                        <m:dPr>
                          <m:ctrlPr>
                            <a:rPr kumimoji="1" lang="ar-AE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kumimoji="1" lang="ar-AE" altLang="zh-CN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  <m:f>
                            <m:fPr>
                              <m:ctrlPr>
                                <a:rPr kumimoji="1" lang="ar-AE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ar-AE" altLang="zh-CN" i="1" smtClean="0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</m:num>
                            <m:den>
                              <m:r>
                                <a:rPr kumimoji="1" lang="ar-AE" altLang="zh-CN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ar-AE" dirty="0"/>
              </a:p>
            </p:txBody>
          </p:sp>
        </mc:Choice>
        <mc:Fallback xmlns="">
          <p:sp>
            <p:nvSpPr>
              <p:cNvPr id="8" name="内容占位符 10">
                <a:extLst>
                  <a:ext uri="{FF2B5EF4-FFF2-40B4-BE49-F238E27FC236}">
                    <a16:creationId xmlns:a16="http://schemas.microsoft.com/office/drawing/2014/main" id="{FC2D37B3-FAC5-8F43-AE31-1936A1E7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5" y="2783497"/>
                <a:ext cx="10963473" cy="976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>
            <a:extLst>
              <a:ext uri="{FF2B5EF4-FFF2-40B4-BE49-F238E27FC236}">
                <a16:creationId xmlns:a16="http://schemas.microsoft.com/office/drawing/2014/main" id="{E0B52D4A-DBFC-1E4C-B26B-118B46CE1B7C}"/>
              </a:ext>
            </a:extLst>
          </p:cNvPr>
          <p:cNvSpPr/>
          <p:nvPr/>
        </p:nvSpPr>
        <p:spPr>
          <a:xfrm>
            <a:off x="5686398" y="2228919"/>
            <a:ext cx="823965" cy="733528"/>
          </a:xfrm>
          <a:prstGeom prst="downArrow">
            <a:avLst>
              <a:gd name="adj1" fmla="val 50000"/>
              <a:gd name="adj2" fmla="val 650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57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679E855-5AD9-6546-9FBB-411A94A3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张量并行总览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0FF12-01D0-BE42-BFA3-7F932F82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66" y="1228739"/>
            <a:ext cx="1625065" cy="52431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96EA071-5AD0-514E-9D58-BADD755D1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530" y="1024933"/>
            <a:ext cx="3801674" cy="5395233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48F37D39-C390-AD40-BE0E-B5E4A340F9FB}"/>
              </a:ext>
            </a:extLst>
          </p:cNvPr>
          <p:cNvSpPr/>
          <p:nvPr/>
        </p:nvSpPr>
        <p:spPr>
          <a:xfrm rot="16200000">
            <a:off x="4687398" y="3355784"/>
            <a:ext cx="823965" cy="733528"/>
          </a:xfrm>
          <a:prstGeom prst="downArrow">
            <a:avLst>
              <a:gd name="adj1" fmla="val 50000"/>
              <a:gd name="adj2" fmla="val 650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3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大模型整体配置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76D19-4B6E-FB43-9B4F-3C0D1BEA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79D4C-4AED-9A4A-B9B1-5941061419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h: </a:t>
            </a:r>
            <a:r>
              <a:rPr lang="en-US" altLang="zh-CN" dirty="0"/>
              <a:t>hidden size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n: </a:t>
            </a:r>
            <a:r>
              <a:rPr lang="en-US" altLang="zh-CN" dirty="0"/>
              <a:t>number of attention heads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p: </a:t>
            </a:r>
            <a:r>
              <a:rPr lang="en-US" altLang="zh-CN" dirty="0"/>
              <a:t>number of model parallel partitions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np: </a:t>
            </a:r>
            <a:r>
              <a:rPr lang="en-US" altLang="zh-CN" dirty="0"/>
              <a:t>n/p</a:t>
            </a:r>
            <a:r>
              <a:rPr lang="zh-CN" altLang="en-US" dirty="0"/>
              <a:t> </a:t>
            </a:r>
            <a:r>
              <a:rPr lang="en-US" altLang="zh-CN" dirty="0"/>
              <a:t>(attention heads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mp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hp: </a:t>
            </a:r>
            <a:r>
              <a:rPr lang="en-US" altLang="zh-CN" dirty="0"/>
              <a:t>h/p (hidden size /</a:t>
            </a:r>
            <a:r>
              <a:rPr lang="zh-CN" altLang="en-US" dirty="0"/>
              <a:t> </a:t>
            </a:r>
            <a:r>
              <a:rPr lang="en-US" altLang="zh-CN" dirty="0" err="1"/>
              <a:t>mp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hn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  <a:r>
              <a:rPr lang="en-US" altLang="zh-CN" dirty="0"/>
              <a:t>h/n (hidden size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attention heads)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b: </a:t>
            </a:r>
            <a:r>
              <a:rPr lang="en-US" altLang="zh-CN" dirty="0"/>
              <a:t>batch size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s: </a:t>
            </a:r>
            <a:r>
              <a:rPr lang="en-US" altLang="zh-CN" dirty="0"/>
              <a:t>sequence length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L: </a:t>
            </a:r>
            <a:r>
              <a:rPr lang="en-US" altLang="zh-CN" dirty="0"/>
              <a:t>number of layers 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输入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[s, b, h]</a:t>
            </a:r>
            <a:r>
              <a:rPr lang="zh-CN" altLang="en-US" dirty="0"/>
              <a:t>，输出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[s, b, h]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0A85E8-AB6A-4A47-A842-2E282C2D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55" y="558414"/>
            <a:ext cx="1796628" cy="57966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6F21BC-7CAB-CF47-8738-D51CEB781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" r="933"/>
          <a:stretch/>
        </p:blipFill>
        <p:spPr>
          <a:xfrm rot="16200000">
            <a:off x="5489365" y="2574283"/>
            <a:ext cx="5775402" cy="17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572" y="558414"/>
            <a:ext cx="8762535" cy="589190"/>
          </a:xfrm>
        </p:spPr>
        <p:txBody>
          <a:bodyPr/>
          <a:lstStyle/>
          <a:p>
            <a:r>
              <a:rPr lang="zh-CN" altLang="en-US" dirty="0"/>
              <a:t>模型配置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CDC21-2958-BA48-81B6-458926FA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0" y="671538"/>
            <a:ext cx="1796628" cy="5796666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093D938-89C4-CD4D-B065-C51DE6F295FD}"/>
              </a:ext>
            </a:extLst>
          </p:cNvPr>
          <p:cNvCxnSpPr/>
          <p:nvPr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0D17213-6819-E840-89ED-0F2CA33EAFB3}"/>
              </a:ext>
            </a:extLst>
          </p:cNvPr>
          <p:cNvCxnSpPr>
            <a:cxnSpLocks/>
          </p:cNvCxnSpPr>
          <p:nvPr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F2D41FC-805C-F747-9FF2-1A0A9B52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4" y="1147604"/>
            <a:ext cx="3081600" cy="11871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CD0E50-BE15-D74E-AAEA-C39F9D4D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4" y="2447671"/>
            <a:ext cx="3081600" cy="17561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B4C01D-27BB-7249-BEB3-B46C51374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4" y="4316706"/>
            <a:ext cx="3081600" cy="209139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22A5B5-7777-BE4C-85C5-22B8ED1F0C3C}"/>
              </a:ext>
            </a:extLst>
          </p:cNvPr>
          <p:cNvSpPr/>
          <p:nvPr/>
        </p:nvSpPr>
        <p:spPr>
          <a:xfrm>
            <a:off x="2845402" y="1792735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98752F-E25B-5046-B55F-FB3E1551C54D}"/>
              </a:ext>
            </a:extLst>
          </p:cNvPr>
          <p:cNvSpPr/>
          <p:nvPr/>
        </p:nvSpPr>
        <p:spPr>
          <a:xfrm>
            <a:off x="2824574" y="2952127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19A045-86F0-0445-9C76-C805AF4E707B}"/>
              </a:ext>
            </a:extLst>
          </p:cNvPr>
          <p:cNvSpPr/>
          <p:nvPr/>
        </p:nvSpPr>
        <p:spPr>
          <a:xfrm>
            <a:off x="2824573" y="4441042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0CEE42C-2520-6246-B192-055E2ADC4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572" y="6166441"/>
            <a:ext cx="3081600" cy="255648"/>
          </a:xfrm>
          <a:prstGeom prst="rect">
            <a:avLst/>
          </a:prstGeom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8CED9BDA-0F29-344D-8602-81EA44378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17577" y="1226725"/>
            <a:ext cx="5104400" cy="74998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/>
              <a:t>pretrain_gpt.py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函数实例 </a:t>
            </a:r>
            <a:r>
              <a:rPr lang="en-US" altLang="zh-CN" sz="1400" dirty="0" err="1"/>
              <a:t>GPTModel</a:t>
            </a:r>
            <a:r>
              <a:rPr lang="zh-CN" altLang="en-US" sz="1400" dirty="0"/>
              <a:t> 类</a:t>
            </a: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 err="1"/>
              <a:t>GPTModel</a:t>
            </a:r>
            <a:r>
              <a:rPr lang="zh-CN" altLang="en-US" sz="1400" dirty="0"/>
              <a:t> 类继承 </a:t>
            </a:r>
            <a:r>
              <a:rPr lang="en-US" altLang="zh-CN" sz="1400" dirty="0" err="1"/>
              <a:t>LanguageModule</a:t>
            </a:r>
            <a:r>
              <a:rPr lang="zh-CN" altLang="en-US" sz="1400" dirty="0"/>
              <a:t> 类并开始构建 </a:t>
            </a:r>
            <a:r>
              <a:rPr lang="en-US" altLang="zh-CN" sz="1400" dirty="0"/>
              <a:t>GPT</a:t>
            </a:r>
            <a:r>
              <a:rPr lang="zh-CN" altLang="en-US" sz="1400" dirty="0"/>
              <a:t> 模型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9CDB720-ED85-7643-958A-1330FD5AD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642" y="2064887"/>
            <a:ext cx="5217348" cy="431113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01D0ECC-B2C9-CF42-8481-2420EA290C42}"/>
              </a:ext>
            </a:extLst>
          </p:cNvPr>
          <p:cNvSpPr/>
          <p:nvPr/>
        </p:nvSpPr>
        <p:spPr>
          <a:xfrm>
            <a:off x="6649817" y="3775362"/>
            <a:ext cx="5023644" cy="24912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894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42179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AE8A016-E605-DB40-8AD4-43A6D7503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32" y="2071625"/>
            <a:ext cx="5217348" cy="4311131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31E099C6-8EE4-6648-8398-A765C09C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83F9A5F-94AC-3940-9EA9-FCC44F47911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GPTModel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类实例化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LanguageModelEmbedding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函数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TransformerLanguageModel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类先构建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层</a:t>
            </a:r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E80D01-A3C6-2045-9C1B-CB8ACDA6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57" y="558414"/>
            <a:ext cx="1826370" cy="58926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A7BFF7-5697-624A-86B7-3B27EB118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339" y="1173195"/>
            <a:ext cx="3081600" cy="14803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9C5AF6-3439-4142-9D18-D695715FA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80" y="2794542"/>
            <a:ext cx="3081600" cy="16829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35B66B0-0AF6-E449-97C5-706F8B43502E}"/>
              </a:ext>
            </a:extLst>
          </p:cNvPr>
          <p:cNvSpPr/>
          <p:nvPr/>
        </p:nvSpPr>
        <p:spPr>
          <a:xfrm>
            <a:off x="2829297" y="1913359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338D85-32BE-6943-9945-10E63FD9EC4B}"/>
              </a:ext>
            </a:extLst>
          </p:cNvPr>
          <p:cNvSpPr/>
          <p:nvPr/>
        </p:nvSpPr>
        <p:spPr>
          <a:xfrm>
            <a:off x="2817337" y="3755555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2B7A9C5-8FFB-4F48-84FC-D98DABC25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214"/>
          <a:stretch/>
        </p:blipFill>
        <p:spPr>
          <a:xfrm>
            <a:off x="2793420" y="4587793"/>
            <a:ext cx="3081600" cy="182118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46D1F35-99AA-DF4E-A67B-9B7FDAE727C7}"/>
              </a:ext>
            </a:extLst>
          </p:cNvPr>
          <p:cNvSpPr/>
          <p:nvPr/>
        </p:nvSpPr>
        <p:spPr>
          <a:xfrm>
            <a:off x="2793414" y="5726708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F8E750-237A-1548-B581-4AEE910A48B2}"/>
              </a:ext>
            </a:extLst>
          </p:cNvPr>
          <p:cNvSpPr/>
          <p:nvPr/>
        </p:nvSpPr>
        <p:spPr>
          <a:xfrm>
            <a:off x="6688907" y="3723682"/>
            <a:ext cx="5023644" cy="273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7BCBA1-3B70-7545-BEF3-D8D54ADE4713}"/>
              </a:ext>
            </a:extLst>
          </p:cNvPr>
          <p:cNvSpPr/>
          <p:nvPr/>
        </p:nvSpPr>
        <p:spPr>
          <a:xfrm>
            <a:off x="6698955" y="5046365"/>
            <a:ext cx="5023644" cy="273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05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33102</TotalTime>
  <Words>1523</Words>
  <Application>Microsoft Macintosh PowerPoint</Application>
  <PresentationFormat>自定义</PresentationFormat>
  <Paragraphs>204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配置规范</vt:lpstr>
      <vt:lpstr>模型配置</vt:lpstr>
      <vt:lpstr>PowerPoint 演示文稿</vt:lpstr>
      <vt:lpstr>Embedding 并行</vt:lpstr>
      <vt:lpstr>Embedding 并行</vt:lpstr>
      <vt:lpstr>Embedding 并行</vt:lpstr>
      <vt:lpstr>PowerPoint 演示文稿</vt:lpstr>
      <vt:lpstr>LayerNorm 并行</vt:lpstr>
      <vt:lpstr>LayerNorm 并行</vt:lpstr>
      <vt:lpstr>PowerPoint 演示文稿</vt:lpstr>
      <vt:lpstr>Attention 并行</vt:lpstr>
      <vt:lpstr>Attention 并行</vt:lpstr>
      <vt:lpstr>LayerNorm 并行</vt:lpstr>
      <vt:lpstr>Attention 并行</vt:lpstr>
      <vt:lpstr>Attention 并行</vt:lpstr>
      <vt:lpstr>Attention 并行</vt:lpstr>
      <vt:lpstr>Attention 并行</vt:lpstr>
      <vt:lpstr>Attention 并行</vt:lpstr>
      <vt:lpstr>Attention 并行：行切分与列切分</vt:lpstr>
      <vt:lpstr>PowerPoint 演示文稿</vt:lpstr>
      <vt:lpstr>Attention 并行</vt:lpstr>
      <vt:lpstr>Add &amp; Layer Norm</vt:lpstr>
      <vt:lpstr>PowerPoint 演示文稿</vt:lpstr>
      <vt:lpstr>MLP并行</vt:lpstr>
      <vt:lpstr>Add &amp; Layer Norm</vt:lpstr>
      <vt:lpstr>MLP并行</vt:lpstr>
      <vt:lpstr>MLP并行</vt:lpstr>
      <vt:lpstr>MLP并行</vt:lpstr>
      <vt:lpstr>MLP并行：行切分与列切分</vt:lpstr>
      <vt:lpstr>PowerPoint 演示文稿</vt:lpstr>
      <vt:lpstr>MLP并行</vt:lpstr>
      <vt:lpstr>Add 结构</vt:lpstr>
      <vt:lpstr>PowerPoint 演示文稿</vt:lpstr>
      <vt:lpstr>张量并行通信占用</vt:lpstr>
      <vt:lpstr>张量并行激活显存占用</vt:lpstr>
      <vt:lpstr>张量并行总览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11467</cp:revision>
  <cp:lastPrinted>2023-09-08T09:14:01Z</cp:lastPrinted>
  <dcterms:created xsi:type="dcterms:W3CDTF">2020-08-28T08:44:19Z</dcterms:created>
  <dcterms:modified xsi:type="dcterms:W3CDTF">2024-04-08T14:55:07Z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